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76" r:id="rId9"/>
    <p:sldId id="263" r:id="rId10"/>
    <p:sldId id="277" r:id="rId11"/>
    <p:sldId id="265" r:id="rId12"/>
    <p:sldId id="279" r:id="rId13"/>
    <p:sldId id="264" r:id="rId14"/>
    <p:sldId id="278" r:id="rId15"/>
    <p:sldId id="266" r:id="rId16"/>
    <p:sldId id="280" r:id="rId17"/>
    <p:sldId id="282" r:id="rId18"/>
    <p:sldId id="283" r:id="rId19"/>
    <p:sldId id="281" r:id="rId20"/>
    <p:sldId id="291" r:id="rId21"/>
    <p:sldId id="284" r:id="rId22"/>
    <p:sldId id="273" r:id="rId23"/>
    <p:sldId id="285" r:id="rId24"/>
    <p:sldId id="286" r:id="rId25"/>
    <p:sldId id="287" r:id="rId26"/>
    <p:sldId id="288" r:id="rId27"/>
    <p:sldId id="289" r:id="rId28"/>
    <p:sldId id="292" r:id="rId29"/>
    <p:sldId id="290" r:id="rId30"/>
    <p:sldId id="293" r:id="rId31"/>
    <p:sldId id="295" r:id="rId32"/>
    <p:sldId id="296" r:id="rId33"/>
    <p:sldId id="297" r:id="rId34"/>
    <p:sldId id="298" r:id="rId35"/>
    <p:sldId id="301" r:id="rId36"/>
    <p:sldId id="300" r:id="rId37"/>
    <p:sldId id="299" r:id="rId38"/>
    <p:sldId id="302" r:id="rId39"/>
    <p:sldId id="303" r:id="rId40"/>
    <p:sldId id="274" r:id="rId41"/>
    <p:sldId id="304" r:id="rId42"/>
    <p:sldId id="272" r:id="rId43"/>
    <p:sldId id="306" r:id="rId44"/>
    <p:sldId id="305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8"/>
    <p:restoredTop sz="94682"/>
  </p:normalViewPr>
  <p:slideViewPr>
    <p:cSldViewPr snapToGrid="0" snapToObjects="1">
      <p:cViewPr varScale="1">
        <p:scale>
          <a:sx n="124" d="100"/>
          <a:sy n="124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F5AF4-8490-FA45-B517-2BA251880DFC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E1945-C855-3A43-AF56-448736904B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509C0-750D-2E42-9FF9-1290E0DE47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4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0509C0-750D-2E42-9FF9-1290E0DE47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90A9323-9862-FD45-9A69-B6E93EC6AF5C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F0DB4D6-EAE7-9141-B7E8-7B53C2DA7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7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altstack.com/en/latest/" TargetMode="External"/><Relationship Id="rId4" Type="http://schemas.openxmlformats.org/officeDocument/2006/relationships/hyperlink" Target="https://docs.chef.io/" TargetMode="External"/><Relationship Id="rId5" Type="http://schemas.openxmlformats.org/officeDocument/2006/relationships/hyperlink" Target="https://puppet.com/resour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nsibl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netboot" TargetMode="External"/><Relationship Id="rId4" Type="http://schemas.openxmlformats.org/officeDocument/2006/relationships/hyperlink" Target="https://github.com/jpetazzo/pxe" TargetMode="External"/><Relationship Id="rId5" Type="http://schemas.openxmlformats.org/officeDocument/2006/relationships/hyperlink" Target="http://cobbler.github.io/" TargetMode="External"/><Relationship Id="rId6" Type="http://schemas.openxmlformats.org/officeDocument/2006/relationships/hyperlink" Target="https://theforeman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acker.io/doc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rraform.io/docs/index.html" TargetMode="Externa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docker-for-windows/#docker-cloud" TargetMode="External"/><Relationship Id="rId3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blog/introducing-consul-template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shicorp/consul-templat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undeck.org/" TargetMode="Externa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867" y="4464028"/>
            <a:ext cx="10346933" cy="1641490"/>
          </a:xfrm>
        </p:spPr>
        <p:txBody>
          <a:bodyPr/>
          <a:lstStyle/>
          <a:p>
            <a:r>
              <a:rPr lang="en-US"/>
              <a:t>Infrastructure </a:t>
            </a:r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/>
              <a:t>Code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Everything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680" y="1259023"/>
            <a:ext cx="3247136" cy="24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4: Repeatability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I’m not always sure when I roll out that it will work</a:t>
            </a:r>
          </a:p>
          <a:p>
            <a:pPr lvl="1"/>
            <a:r>
              <a:rPr lang="en-GB" dirty="0" smtClean="0"/>
              <a:t>So let’s not do it often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2820111"/>
            <a:ext cx="4364736" cy="3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Bad patterns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Cowboy/Cowgirl style</a:t>
            </a:r>
          </a:p>
          <a:p>
            <a:pPr lvl="1"/>
            <a:r>
              <a:rPr lang="en-GB" dirty="0" smtClean="0"/>
              <a:t>Just do it! </a:t>
            </a:r>
            <a:r>
              <a:rPr lang="en-GB" dirty="0"/>
              <a:t>W</a:t>
            </a:r>
            <a:r>
              <a:rPr lang="en-GB" dirty="0" smtClean="0"/>
              <a:t>e’ll worry when it breaks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I don’t test, but when I do I do it on live!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t="13066" r="16138"/>
          <a:stretch/>
        </p:blipFill>
        <p:spPr>
          <a:xfrm>
            <a:off x="7541432" y="1134459"/>
            <a:ext cx="3184479" cy="42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Bureaucrat style</a:t>
            </a:r>
          </a:p>
          <a:p>
            <a:pPr lvl="1"/>
            <a:r>
              <a:rPr lang="en-GB" dirty="0"/>
              <a:t>If it’s </a:t>
            </a:r>
            <a:r>
              <a:rPr lang="en-GB" dirty="0" smtClean="0"/>
              <a:t>breaking, </a:t>
            </a:r>
            <a:r>
              <a:rPr lang="en-GB" dirty="0"/>
              <a:t>it means we don’t have enough documentation/processes.</a:t>
            </a:r>
          </a:p>
          <a:p>
            <a:pPr lvl="1"/>
            <a:r>
              <a:rPr lang="en-GB" dirty="0"/>
              <a:t>We can’t roll out the critical patch to fix the broken thing as change control only meets next week. (True story)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3342441"/>
            <a:ext cx="4867903" cy="31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Better patterns to solve these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Automation</a:t>
            </a:r>
          </a:p>
          <a:p>
            <a:pPr lvl="1"/>
            <a:r>
              <a:rPr lang="en-GB" dirty="0" smtClean="0"/>
              <a:t>Automate all the things!!!</a:t>
            </a:r>
          </a:p>
          <a:p>
            <a:pPr lvl="1"/>
            <a:r>
              <a:rPr lang="en-GB" dirty="0" smtClean="0"/>
              <a:t>Have tools that everyone in the team can use</a:t>
            </a:r>
          </a:p>
          <a:p>
            <a:pPr lvl="2"/>
            <a:r>
              <a:rPr lang="en-GB" dirty="0" smtClean="0"/>
              <a:t>But you know are safe and tested.</a:t>
            </a:r>
          </a:p>
          <a:p>
            <a:pPr lvl="2"/>
            <a:r>
              <a:rPr lang="en-GB" dirty="0" smtClean="0"/>
              <a:t>Have an option to easily roll back.</a:t>
            </a:r>
          </a:p>
          <a:p>
            <a:pPr lvl="2"/>
            <a:r>
              <a:rPr lang="en-GB" dirty="0" smtClean="0"/>
              <a:t>Blue/Green deployments.</a:t>
            </a:r>
          </a:p>
          <a:p>
            <a:pPr lvl="1"/>
            <a:r>
              <a:rPr lang="en-GB" dirty="0" smtClean="0"/>
              <a:t>Add web based frontends to these</a:t>
            </a:r>
          </a:p>
          <a:p>
            <a:pPr lvl="2"/>
            <a:r>
              <a:rPr lang="en-GB" dirty="0" smtClean="0"/>
              <a:t>DevOps don’t just tell people to run a script.</a:t>
            </a:r>
          </a:p>
          <a:p>
            <a:pPr lvl="2"/>
            <a:r>
              <a:rPr lang="en-GB" dirty="0" smtClean="0"/>
              <a:t>Dev you have to help write the frontend to run the script.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35" y="2747963"/>
            <a:ext cx="257046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patterns to solve these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Immutability </a:t>
            </a:r>
            <a:r>
              <a:rPr lang="en-US" dirty="0" smtClean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we can</a:t>
            </a:r>
          </a:p>
          <a:p>
            <a:pPr lvl="1"/>
            <a:r>
              <a:rPr lang="en-US" dirty="0"/>
              <a:t>An </a:t>
            </a:r>
            <a:r>
              <a:rPr lang="en-US" b="1" dirty="0"/>
              <a:t>immutable object </a:t>
            </a:r>
            <a:r>
              <a:rPr lang="en-US" dirty="0"/>
              <a:t>is an object whose state cannot be modified after it is created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36" y="3588842"/>
            <a:ext cx="2588121" cy="25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196" y="1891061"/>
            <a:ext cx="3328555" cy="36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 the server, hardware and operating system side</a:t>
            </a:r>
          </a:p>
          <a:p>
            <a:pPr lvl="1"/>
            <a:r>
              <a:rPr lang="en-GB" sz="2400" dirty="0" smtClean="0">
                <a:solidFill>
                  <a:srgbClr val="FFFF00"/>
                </a:solidFill>
              </a:rPr>
              <a:t>Hardware/Infrastructure as code</a:t>
            </a:r>
          </a:p>
          <a:p>
            <a:pPr lvl="2"/>
            <a:r>
              <a:rPr lang="en-GB" dirty="0" smtClean="0">
                <a:solidFill>
                  <a:srgbClr val="FFFF00"/>
                </a:solidFill>
              </a:rPr>
              <a:t>Describe layout in text files that are committed to version control systems 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rgbClr val="FFFF00"/>
                </a:solidFill>
              </a:rPr>
              <a:t>Continuous Integration (CI)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testing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</a:t>
            </a:r>
            <a:r>
              <a:rPr lang="en-GB" dirty="0" smtClean="0">
                <a:solidFill>
                  <a:srgbClr val="FFFF00"/>
                </a:solidFill>
              </a:rPr>
              <a:t>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how do we do this?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On the code side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Code is text that you commit to version control systems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Continuous Integration (CI)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testing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These look strangely similar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On the server, hardware and operating system side</a:t>
            </a:r>
          </a:p>
          <a:p>
            <a:pPr lvl="1"/>
            <a:r>
              <a:rPr lang="en-GB" sz="2400" dirty="0" smtClean="0">
                <a:solidFill>
                  <a:srgbClr val="FFFF00"/>
                </a:solidFill>
              </a:rPr>
              <a:t>Hardware/Infrastructure as code</a:t>
            </a:r>
          </a:p>
          <a:p>
            <a:pPr lvl="2"/>
            <a:r>
              <a:rPr lang="en-GB" dirty="0" smtClean="0">
                <a:solidFill>
                  <a:srgbClr val="FFFF00"/>
                </a:solidFill>
              </a:rPr>
              <a:t>Describe layout in text files that are committed to version control systems </a:t>
            </a:r>
            <a:endParaRPr lang="en-GB" dirty="0">
              <a:solidFill>
                <a:schemeClr val="tx1"/>
              </a:solidFill>
            </a:endParaRPr>
          </a:p>
          <a:p>
            <a:pPr lvl="2"/>
            <a:r>
              <a:rPr lang="en-GB" dirty="0">
                <a:solidFill>
                  <a:srgbClr val="FFFF00"/>
                </a:solidFill>
              </a:rPr>
              <a:t>Continuous Integration (CI)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testing</a:t>
            </a:r>
          </a:p>
          <a:p>
            <a:pPr lvl="2"/>
            <a:r>
              <a:rPr lang="en-GB" dirty="0">
                <a:solidFill>
                  <a:srgbClr val="FFFF00"/>
                </a:solidFill>
              </a:rPr>
              <a:t>Automated </a:t>
            </a:r>
            <a:r>
              <a:rPr lang="en-GB" dirty="0" smtClean="0">
                <a:solidFill>
                  <a:srgbClr val="FFFF00"/>
                </a:solidFill>
              </a:rPr>
              <a:t>building</a:t>
            </a:r>
            <a:endParaRPr lang="en-GB" sz="4800" dirty="0" smtClean="0">
              <a:solidFill>
                <a:srgbClr val="FFFF00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On the code side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Code is text that you commit to version </a:t>
            </a:r>
            <a:r>
              <a:rPr lang="en-GB" dirty="0" err="1" smtClean="0">
                <a:solidFill>
                  <a:schemeClr val="tx1"/>
                </a:solidFill>
              </a:rPr>
              <a:t>controll</a:t>
            </a:r>
            <a:r>
              <a:rPr lang="en-GB" dirty="0" smtClean="0">
                <a:solidFill>
                  <a:schemeClr val="tx1"/>
                </a:solidFill>
              </a:rPr>
              <a:t> systems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Continuous Integration (CI)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testing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Automated building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we do this practically?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86" y="2002303"/>
            <a:ext cx="3928427" cy="4013719"/>
          </a:xfrm>
        </p:spPr>
      </p:pic>
    </p:spTree>
    <p:extLst>
      <p:ext uri="{BB962C8B-B14F-4D97-AF65-F5344CB8AC3E}">
        <p14:creationId xmlns:p14="http://schemas.microsoft.com/office/powerpoint/2010/main" val="18917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 I’m Tim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“Docker Captain” – Community </a:t>
            </a:r>
            <a:r>
              <a:rPr lang="en-GB" dirty="0"/>
              <a:t>L</a:t>
            </a:r>
            <a:r>
              <a:rPr lang="en-GB" dirty="0" smtClean="0"/>
              <a:t>eader</a:t>
            </a:r>
          </a:p>
          <a:p>
            <a:r>
              <a:rPr lang="en-GB" dirty="0" smtClean="0"/>
              <a:t>PHP JHB Organiser</a:t>
            </a:r>
          </a:p>
          <a:p>
            <a:r>
              <a:rPr lang="en-GB" dirty="0" smtClean="0"/>
              <a:t>17 Years Development and DevOps</a:t>
            </a:r>
          </a:p>
          <a:p>
            <a:endParaRPr lang="en-GB" dirty="0" smtClean="0"/>
          </a:p>
          <a:p>
            <a:r>
              <a:rPr lang="en-GB" dirty="0" smtClean="0"/>
              <a:t>tim@haak.co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876" y="129222"/>
            <a:ext cx="1263987" cy="16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 smtClean="0">
                <a:latin typeface="Helvetica" charset="0"/>
                <a:ea typeface="Helvetica" charset="0"/>
                <a:cs typeface="Helvetica" charset="0"/>
              </a:rPr>
              <a:t>Step 1:</a:t>
            </a:r>
            <a:r>
              <a:rPr lang="en-US" sz="8000" b="1" dirty="0"/>
              <a:t>Definition Files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Definition Files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ll configuration is defined in executable configuration definition files, such as shell scripts, </a:t>
            </a:r>
            <a:r>
              <a:rPr lang="en-US" dirty="0" smtClean="0">
                <a:hlinkClick r:id="rId2"/>
              </a:rPr>
              <a:t>Ansible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SaltStack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Chef</a:t>
            </a:r>
            <a:r>
              <a:rPr lang="en-US" dirty="0" smtClean="0"/>
              <a:t>, </a:t>
            </a:r>
            <a:r>
              <a:rPr lang="en-US" dirty="0"/>
              <a:t>or </a:t>
            </a:r>
            <a:r>
              <a:rPr lang="en-US" dirty="0" smtClean="0">
                <a:hlinkClick r:id="rId5"/>
              </a:rPr>
              <a:t>Puppet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GB" dirty="0" smtClean="0"/>
              <a:t>Personal preference is </a:t>
            </a:r>
            <a:r>
              <a:rPr lang="en-GB" dirty="0" smtClean="0">
                <a:hlinkClick r:id="rId2"/>
              </a:rPr>
              <a:t>Ansible </a:t>
            </a:r>
            <a:r>
              <a:rPr lang="en-GB" dirty="0" smtClean="0"/>
              <a:t>as it’s simpler to get started.</a:t>
            </a:r>
          </a:p>
          <a:p>
            <a:r>
              <a:rPr lang="en-GB" dirty="0"/>
              <a:t>Commit scripts to your version </a:t>
            </a:r>
            <a:r>
              <a:rPr lang="en-GB" dirty="0" smtClean="0"/>
              <a:t>control.</a:t>
            </a:r>
          </a:p>
        </p:txBody>
      </p:sp>
    </p:spTree>
    <p:extLst>
      <p:ext uri="{BB962C8B-B14F-4D97-AF65-F5344CB8AC3E}">
        <p14:creationId xmlns:p14="http://schemas.microsoft.com/office/powerpoint/2010/main" val="3640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Cattle not pets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Servers should be treated as cattle not pets!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68" y="3124947"/>
            <a:ext cx="3864864" cy="30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Stop doing things by hand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</a:t>
            </a:r>
            <a:r>
              <a:rPr lang="en-US" dirty="0"/>
              <a:t>no time should anyone log into a server and make on-the-fly adjustments. </a:t>
            </a:r>
            <a:endParaRPr lang="en-US" dirty="0" smtClean="0"/>
          </a:p>
          <a:p>
            <a:r>
              <a:rPr lang="en-US" dirty="0" smtClean="0"/>
              <a:t>Any time you do this you risk turning your server into a pet.</a:t>
            </a:r>
            <a:endParaRPr lang="en-US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00" y="3568700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Bonus outcome: 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just documented what is on your server.</a:t>
            </a:r>
          </a:p>
          <a:p>
            <a:r>
              <a:rPr lang="en-US" dirty="0" smtClean="0"/>
              <a:t>If you need it in a more human format it can be generated from the code.</a:t>
            </a:r>
          </a:p>
          <a:p>
            <a:r>
              <a:rPr lang="en-US" dirty="0" smtClean="0"/>
              <a:t>Unlike a document a human would follow and run by hand, you can guarantee that it was done exactly as set in the code.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816" y="4552696"/>
            <a:ext cx="1809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All </a:t>
            </a:r>
            <a:r>
              <a:rPr lang="en-GB" dirty="0"/>
              <a:t>T</a:t>
            </a:r>
            <a:r>
              <a:rPr lang="en-GB" dirty="0" smtClean="0"/>
              <a:t>he Things!!!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this code in version control.</a:t>
            </a:r>
          </a:p>
          <a:p>
            <a:r>
              <a:rPr lang="en-US" dirty="0" smtClean="0"/>
              <a:t>Changes can now be audited.</a:t>
            </a:r>
          </a:p>
          <a:p>
            <a:r>
              <a:rPr lang="en-US" dirty="0" smtClean="0"/>
              <a:t>Something breaking on live?</a:t>
            </a:r>
          </a:p>
          <a:p>
            <a:pPr lvl="1"/>
            <a:r>
              <a:rPr lang="en-US" dirty="0" smtClean="0"/>
              <a:t>Just use the script to build a test server.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68" y="2983484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Continuous Deployment and Testing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that you have it as code you can use all the normal code tooling to run and test.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It </a:t>
            </a:r>
            <a:r>
              <a:rPr lang="en-GB" dirty="0"/>
              <a:t>O</a:t>
            </a:r>
            <a:r>
              <a:rPr lang="en-GB" dirty="0" smtClean="0"/>
              <a:t>ften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smaller the change the lower the risk.</a:t>
            </a:r>
          </a:p>
          <a:p>
            <a:pPr lvl="1"/>
            <a:r>
              <a:rPr lang="en-GB" dirty="0" smtClean="0"/>
              <a:t>Fewer things to keep in your head.</a:t>
            </a:r>
          </a:p>
          <a:p>
            <a:r>
              <a:rPr lang="en-GB" dirty="0" smtClean="0"/>
              <a:t>Ensure that your servers are always in a know state (Immutable).</a:t>
            </a:r>
          </a:p>
          <a:p>
            <a:r>
              <a:rPr lang="en-GB" dirty="0"/>
              <a:t>The more often you do </a:t>
            </a:r>
            <a:r>
              <a:rPr lang="en-GB" dirty="0" smtClean="0"/>
              <a:t>something</a:t>
            </a:r>
            <a:r>
              <a:rPr lang="mr-IN" dirty="0" smtClean="0"/>
              <a:t>…</a:t>
            </a:r>
            <a:r>
              <a:rPr lang="en-GB" dirty="0" smtClean="0"/>
              <a:t>The </a:t>
            </a:r>
            <a:r>
              <a:rPr lang="en-GB" dirty="0"/>
              <a:t>more predictable it gets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Doing things more often actually decreases </a:t>
            </a:r>
            <a:r>
              <a:rPr lang="en-GB" dirty="0" smtClean="0"/>
              <a:t>risk.</a:t>
            </a:r>
            <a:endParaRPr lang="en-GB" dirty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928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000" dirty="0" smtClean="0">
                <a:latin typeface="Helvetica" charset="0"/>
                <a:ea typeface="Helvetica" charset="0"/>
                <a:cs typeface="Helvetica" charset="0"/>
              </a:rPr>
              <a:t>Step 2: </a:t>
            </a:r>
            <a:r>
              <a:rPr lang="en-US" sz="8000" b="1" dirty="0" smtClean="0"/>
              <a:t>Build </a:t>
            </a:r>
            <a:r>
              <a:rPr lang="en-US" sz="8000" b="1" dirty="0"/>
              <a:t>T</a:t>
            </a:r>
            <a:r>
              <a:rPr lang="en-US" sz="8000" b="1" dirty="0" smtClean="0"/>
              <a:t>he </a:t>
            </a:r>
            <a:r>
              <a:rPr lang="en-US" sz="8000" b="1" dirty="0"/>
              <a:t>W</a:t>
            </a:r>
            <a:r>
              <a:rPr lang="en-US" sz="8000" b="1" dirty="0" smtClean="0"/>
              <a:t>hole Server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89" y="4233672"/>
            <a:ext cx="2475810" cy="24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Definition </a:t>
            </a:r>
            <a:r>
              <a:rPr lang="en-US" b="1" dirty="0" smtClean="0"/>
              <a:t>Files for Everything!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Stop doing the initial operating system install by hand.</a:t>
            </a:r>
          </a:p>
          <a:p>
            <a:r>
              <a:rPr lang="en-GB" dirty="0" smtClean="0"/>
              <a:t>Here I use </a:t>
            </a:r>
            <a:r>
              <a:rPr lang="en-GB" dirty="0" smtClean="0">
                <a:hlinkClick r:id="rId2"/>
              </a:rPr>
              <a:t>Packer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Handles most cloud providers and virtual servers.</a:t>
            </a:r>
          </a:p>
          <a:p>
            <a:r>
              <a:rPr lang="en-GB" dirty="0" smtClean="0"/>
              <a:t>Produces images to your specification.</a:t>
            </a:r>
          </a:p>
          <a:p>
            <a:r>
              <a:rPr lang="en-GB" dirty="0" smtClean="0"/>
              <a:t>Doesn’t do bare metal </a:t>
            </a:r>
            <a:r>
              <a:rPr lang="en-GB" dirty="0" smtClean="0">
                <a:sym typeface="Wingdings"/>
              </a:rPr>
              <a:t></a:t>
            </a:r>
          </a:p>
          <a:p>
            <a:pPr lvl="1"/>
            <a:r>
              <a:rPr lang="en-GB" dirty="0" smtClean="0">
                <a:sym typeface="Wingdings"/>
              </a:rPr>
              <a:t>Look at </a:t>
            </a:r>
          </a:p>
          <a:p>
            <a:pPr lvl="2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github.com/google/netboot</a:t>
            </a:r>
            <a:endParaRPr lang="en-GB" dirty="0" smtClean="0"/>
          </a:p>
          <a:p>
            <a:pPr lvl="2"/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github.com/jpetazzo/pxe</a:t>
            </a:r>
            <a:endParaRPr lang="en-GB" dirty="0" smtClean="0"/>
          </a:p>
          <a:p>
            <a:pPr lvl="2"/>
            <a:r>
              <a:rPr lang="en-GB" dirty="0">
                <a:hlinkClick r:id="rId5"/>
              </a:rPr>
              <a:t>http://cobbler.github.io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pPr lvl="2"/>
            <a:r>
              <a:rPr lang="en-GB" dirty="0">
                <a:hlinkClick r:id="rId6"/>
              </a:rPr>
              <a:t>https://theforeman.org</a:t>
            </a:r>
            <a:r>
              <a:rPr lang="en-GB" dirty="0" smtClean="0">
                <a:hlinkClick r:id="rId6"/>
              </a:rPr>
              <a:t>/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6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 smtClean="0"/>
              <a:t>Quick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0532"/>
            <a:ext cx="5618760" cy="3198889"/>
          </a:xfrm>
        </p:spPr>
        <p:txBody>
          <a:bodyPr/>
          <a:lstStyle/>
          <a:p>
            <a:r>
              <a:rPr lang="en-US" dirty="0" smtClean="0"/>
              <a:t>Primary laptop/desktop OS?</a:t>
            </a:r>
          </a:p>
          <a:p>
            <a:r>
              <a:rPr lang="en-US" dirty="0" smtClean="0"/>
              <a:t>Primary server OS?</a:t>
            </a:r>
          </a:p>
          <a:p>
            <a:r>
              <a:rPr lang="en-US" dirty="0" smtClean="0"/>
              <a:t>Who has set up a server?</a:t>
            </a:r>
          </a:p>
          <a:p>
            <a:r>
              <a:rPr lang="en-US" dirty="0" smtClean="0"/>
              <a:t>Who finds setting up servers fun?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60" y="336550"/>
            <a:ext cx="4615040" cy="46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Packer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simple </a:t>
            </a:r>
            <a:r>
              <a:rPr lang="en-GB" dirty="0" err="1" smtClean="0"/>
              <a:t>config</a:t>
            </a:r>
            <a:r>
              <a:rPr lang="en-GB" dirty="0" smtClean="0"/>
              <a:t> file.</a:t>
            </a:r>
          </a:p>
          <a:p>
            <a:r>
              <a:rPr lang="en-GB" dirty="0" smtClean="0"/>
              <a:t>Can use most provisioning systems.</a:t>
            </a:r>
          </a:p>
          <a:p>
            <a:pPr lvl="1"/>
            <a:r>
              <a:rPr lang="en-GB" dirty="0" smtClean="0"/>
              <a:t>Ansible, Puppet, Windows Shell, PowerShell,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Use the definition files you’ve already created.</a:t>
            </a:r>
          </a:p>
          <a:p>
            <a:r>
              <a:rPr lang="en-GB" dirty="0" smtClean="0"/>
              <a:t>Gives you the true guarantee that no human has touched the image and everything done to the server is documented.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96" y="365125"/>
            <a:ext cx="2143283" cy="21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Step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3: </a:t>
            </a:r>
            <a:r>
              <a:rPr lang="en-US" b="1" dirty="0" smtClean="0"/>
              <a:t>Automate </a:t>
            </a:r>
            <a:r>
              <a:rPr lang="en-US" b="1" dirty="0"/>
              <a:t>S</a:t>
            </a:r>
            <a:r>
              <a:rPr lang="en-US" b="1" dirty="0" smtClean="0"/>
              <a:t>ystem </a:t>
            </a:r>
            <a:r>
              <a:rPr lang="en-US" b="1" dirty="0"/>
              <a:t>D</a:t>
            </a:r>
            <a:r>
              <a:rPr lang="en-US" b="1" dirty="0" smtClean="0"/>
              <a:t>eployment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know have all the pieces for your server versioned and building.</a:t>
            </a:r>
          </a:p>
          <a:p>
            <a:r>
              <a:rPr lang="en-GB" dirty="0" smtClean="0"/>
              <a:t>The next step is to automate their deployment and setting up things like networking.</a:t>
            </a:r>
          </a:p>
          <a:p>
            <a:r>
              <a:rPr lang="en-GB" dirty="0" smtClean="0"/>
              <a:t>Most virtualisation has API’s to do this.</a:t>
            </a:r>
          </a:p>
          <a:p>
            <a:r>
              <a:rPr lang="en-GB" dirty="0" smtClean="0"/>
              <a:t>My preferred tool for this is </a:t>
            </a:r>
            <a:r>
              <a:rPr lang="en-GB" dirty="0" smtClean="0">
                <a:hlinkClick r:id="rId2"/>
              </a:rPr>
              <a:t>Terraform </a:t>
            </a:r>
            <a:r>
              <a:rPr lang="en-GB" dirty="0" smtClean="0"/>
              <a:t>(Done by the same company as packer)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16" y="4995672"/>
            <a:ext cx="1569720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Terraform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Terraform is a tool for building, changing, and versioning infrastructure safely and efficiently. </a:t>
            </a:r>
            <a:endParaRPr lang="en-US" dirty="0" smtClean="0"/>
          </a:p>
          <a:p>
            <a:r>
              <a:rPr lang="en-US" dirty="0" smtClean="0"/>
              <a:t>Terraform </a:t>
            </a:r>
            <a:r>
              <a:rPr lang="en-US" dirty="0"/>
              <a:t>can manage existing and popular service providers as well as custom in-house solutions.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Description of  infrastructure done via Text files.</a:t>
            </a:r>
          </a:p>
          <a:p>
            <a:r>
              <a:rPr lang="en-GB" dirty="0" smtClean="0"/>
              <a:t>There’s a pattern there </a:t>
            </a:r>
            <a:r>
              <a:rPr lang="en-GB" dirty="0" smtClean="0">
                <a:sym typeface="Wingdings"/>
              </a:rPr>
              <a:t></a:t>
            </a:r>
          </a:p>
          <a:p>
            <a:r>
              <a:rPr lang="en-GB" dirty="0" smtClean="0">
                <a:sym typeface="Wingdings"/>
              </a:rPr>
              <a:t>When you make a change it will work out the difference between what was done previously and current change.</a:t>
            </a:r>
          </a:p>
          <a:p>
            <a:r>
              <a:rPr lang="en-GB" dirty="0" smtClean="0">
                <a:sym typeface="Wingdings"/>
              </a:rPr>
              <a:t>Can get it to return planned changes.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68" y="4334256"/>
            <a:ext cx="2758440" cy="220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set up pretty much your entire infrastructure.</a:t>
            </a:r>
          </a:p>
          <a:p>
            <a:pPr lvl="1"/>
            <a:r>
              <a:rPr lang="en-GB" dirty="0" smtClean="0"/>
              <a:t>Networking</a:t>
            </a:r>
          </a:p>
          <a:p>
            <a:pPr lvl="1"/>
            <a:r>
              <a:rPr lang="en-GB" dirty="0" smtClean="0"/>
              <a:t>DNS</a:t>
            </a:r>
          </a:p>
          <a:p>
            <a:pPr lvl="1"/>
            <a:r>
              <a:rPr lang="en-GB" dirty="0" smtClean="0"/>
              <a:t>Servers</a:t>
            </a:r>
          </a:p>
          <a:p>
            <a:pPr lvl="1"/>
            <a:r>
              <a:rPr lang="en-GB" dirty="0" err="1"/>
              <a:t>e</a:t>
            </a:r>
            <a:r>
              <a:rPr lang="en-GB" dirty="0" err="1" smtClean="0"/>
              <a:t>tc</a:t>
            </a:r>
            <a:r>
              <a:rPr lang="mr-IN" dirty="0" smtClean="0"/>
              <a:t>…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16" y="4995672"/>
            <a:ext cx="1569720" cy="156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Outputs from one section can be used in a second.</a:t>
            </a:r>
          </a:p>
          <a:p>
            <a:pPr lvl="1"/>
            <a:r>
              <a:rPr lang="en-GB" dirty="0" smtClean="0"/>
              <a:t>i.e. IP’s from servers it’s setup can be used to create DNS entries later.</a:t>
            </a:r>
          </a:p>
          <a:p>
            <a:r>
              <a:rPr lang="en-GB" dirty="0" smtClean="0"/>
              <a:t>This was one of the simplest new technologies I’ve learnt recently.</a:t>
            </a:r>
          </a:p>
          <a:p>
            <a:pPr lvl="1"/>
            <a:r>
              <a:rPr lang="en-GB" dirty="0" smtClean="0"/>
              <a:t>Had something up and working in about 2 hours. (Starting from no knowledge).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Step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4: </a:t>
            </a:r>
            <a:r>
              <a:rPr lang="en-US" b="1" dirty="0" smtClean="0"/>
              <a:t>Containerize Your </a:t>
            </a:r>
            <a:r>
              <a:rPr lang="en-US" b="1" dirty="0"/>
              <a:t>A</a:t>
            </a:r>
            <a:r>
              <a:rPr lang="en-US" b="1" dirty="0" smtClean="0"/>
              <a:t>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area is still a work in progress.</a:t>
            </a:r>
          </a:p>
          <a:p>
            <a:r>
              <a:rPr lang="en-GB" dirty="0"/>
              <a:t>Docker seems to be the </a:t>
            </a:r>
            <a:r>
              <a:rPr lang="en-GB" dirty="0" smtClean="0"/>
              <a:t>winner.</a:t>
            </a:r>
          </a:p>
          <a:p>
            <a:r>
              <a:rPr lang="en-GB" dirty="0" smtClean="0"/>
              <a:t>More so in the Linux world than Windows.</a:t>
            </a:r>
          </a:p>
          <a:p>
            <a:pPr lvl="1"/>
            <a:r>
              <a:rPr lang="en-GB" dirty="0" smtClean="0"/>
              <a:t>Though you now have </a:t>
            </a:r>
            <a:r>
              <a:rPr lang="en-GB" dirty="0" smtClean="0">
                <a:hlinkClick r:id="rId2"/>
              </a:rPr>
              <a:t>Windows native containers as well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Microsoft working with Docker quiet closely on this.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79" y="4001294"/>
            <a:ext cx="1798566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Immutability .</a:t>
            </a:r>
          </a:p>
          <a:p>
            <a:pPr lvl="1"/>
            <a:r>
              <a:rPr lang="en-US" dirty="0" smtClean="0"/>
              <a:t>Images versioned.</a:t>
            </a:r>
          </a:p>
          <a:p>
            <a:pPr lvl="1"/>
            <a:r>
              <a:rPr lang="en-US" dirty="0" smtClean="0"/>
              <a:t>Removes the “but it worked on my pc”.</a:t>
            </a:r>
          </a:p>
          <a:p>
            <a:pPr lvl="1"/>
            <a:r>
              <a:rPr lang="en-US" dirty="0"/>
              <a:t>No more difference between </a:t>
            </a:r>
            <a:r>
              <a:rPr lang="en-US" dirty="0" smtClean="0"/>
              <a:t>dev, testing, </a:t>
            </a:r>
            <a:r>
              <a:rPr lang="en-US" dirty="0"/>
              <a:t>and </a:t>
            </a:r>
            <a:r>
              <a:rPr lang="en-US" dirty="0" smtClean="0"/>
              <a:t>prod.</a:t>
            </a:r>
            <a:endParaRPr lang="en-US" dirty="0"/>
          </a:p>
          <a:p>
            <a:pPr lvl="2"/>
            <a:r>
              <a:rPr lang="en-US" dirty="0"/>
              <a:t>Within reason i.e. </a:t>
            </a:r>
            <a:r>
              <a:rPr lang="en-US" dirty="0" smtClean="0"/>
              <a:t>DB</a:t>
            </a:r>
          </a:p>
          <a:p>
            <a:r>
              <a:rPr lang="en-US" dirty="0" smtClean="0"/>
              <a:t>Can be shared easily.</a:t>
            </a:r>
          </a:p>
          <a:p>
            <a:r>
              <a:rPr lang="en-US" dirty="0" smtClean="0"/>
              <a:t>Built off of text files (</a:t>
            </a:r>
            <a:r>
              <a:rPr lang="en-US" dirty="0" err="1" smtClean="0"/>
              <a:t>Dockerfiles</a:t>
            </a:r>
            <a:r>
              <a:rPr lang="en-US" dirty="0" smtClean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3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Container 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cost than virtualization.</a:t>
            </a:r>
          </a:p>
          <a:p>
            <a:r>
              <a:rPr lang="en-US" dirty="0" smtClean="0"/>
              <a:t>Base systems need fewer things installed which increases it’s security.</a:t>
            </a:r>
          </a:p>
          <a:p>
            <a:r>
              <a:rPr lang="en-US" dirty="0" smtClean="0"/>
              <a:t>Allows splitting pieces up making it easier to update single piece.</a:t>
            </a:r>
          </a:p>
          <a:p>
            <a:r>
              <a:rPr lang="en-US" dirty="0" smtClean="0"/>
              <a:t>Simpler to test.</a:t>
            </a:r>
          </a:p>
          <a:p>
            <a:r>
              <a:rPr lang="en-US" dirty="0" smtClean="0"/>
              <a:t>Simpler roll back.</a:t>
            </a:r>
          </a:p>
          <a:p>
            <a:pPr lvl="1"/>
            <a:r>
              <a:rPr lang="en-US" dirty="0"/>
              <a:t>Within reason i.e. </a:t>
            </a:r>
            <a:r>
              <a:rPr lang="en-US" dirty="0" smtClean="0"/>
              <a:t>DB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4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things aren’t dealt with?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Things that mutate:</a:t>
            </a:r>
          </a:p>
          <a:p>
            <a:pPr lvl="1"/>
            <a:r>
              <a:rPr lang="en-GB" dirty="0" smtClean="0"/>
              <a:t>Assets</a:t>
            </a:r>
          </a:p>
          <a:p>
            <a:pPr lvl="1"/>
            <a:r>
              <a:rPr lang="en-GB" dirty="0" smtClean="0"/>
              <a:t>Database</a:t>
            </a:r>
          </a:p>
          <a:p>
            <a:pPr lvl="1"/>
            <a:r>
              <a:rPr lang="en-GB" dirty="0" err="1"/>
              <a:t>e</a:t>
            </a:r>
            <a:r>
              <a:rPr lang="en-GB" dirty="0" err="1" smtClean="0"/>
              <a:t>tc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Problems that already exist on the stack.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256" y="4535424"/>
            <a:ext cx="3012579" cy="20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First, what are the problems?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20" y="1690688"/>
            <a:ext cx="5783560" cy="3910012"/>
          </a:xfrm>
        </p:spPr>
      </p:pic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Not </a:t>
            </a:r>
            <a:r>
              <a:rPr lang="en-GB" dirty="0"/>
              <a:t>W</a:t>
            </a:r>
            <a:r>
              <a:rPr lang="en-GB" dirty="0" smtClean="0"/>
              <a:t>ith </a:t>
            </a:r>
            <a:r>
              <a:rPr lang="en-GB" dirty="0"/>
              <a:t>S</a:t>
            </a:r>
            <a:r>
              <a:rPr lang="en-GB" dirty="0" smtClean="0"/>
              <a:t>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Try to not keep the data with the server.</a:t>
            </a:r>
          </a:p>
          <a:p>
            <a:r>
              <a:rPr lang="en-GB" dirty="0" smtClean="0"/>
              <a:t>Store images on NAS, </a:t>
            </a:r>
            <a:r>
              <a:rPr lang="en-GB" dirty="0" err="1" smtClean="0"/>
              <a:t>GridFS</a:t>
            </a:r>
            <a:r>
              <a:rPr lang="en-GB" dirty="0" smtClean="0"/>
              <a:t>, </a:t>
            </a:r>
            <a:r>
              <a:rPr lang="en-GB" dirty="0" err="1" smtClean="0"/>
              <a:t>Ceph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When running in a cloud, use the provider’s blob storage and similar storage.</a:t>
            </a:r>
          </a:p>
          <a:p>
            <a:r>
              <a:rPr lang="en-GB" dirty="0" smtClean="0"/>
              <a:t>Relational DB’s are a special case as you want them as close to the metal as possible.</a:t>
            </a:r>
          </a:p>
        </p:txBody>
      </p:sp>
    </p:spTree>
    <p:extLst>
      <p:ext uri="{BB962C8B-B14F-4D97-AF65-F5344CB8AC3E}">
        <p14:creationId xmlns:p14="http://schemas.microsoft.com/office/powerpoint/2010/main" val="4464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My Current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attern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" t="6606" r="96" b="10351"/>
          <a:stretch/>
        </p:blipFill>
        <p:spPr>
          <a:xfrm>
            <a:off x="3547650" y="274320"/>
            <a:ext cx="509343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Current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attern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build with packer.</a:t>
            </a:r>
          </a:p>
          <a:p>
            <a:pPr lvl="1"/>
            <a:r>
              <a:rPr lang="en-GB" dirty="0" smtClean="0"/>
              <a:t>Docker installed and setup.</a:t>
            </a:r>
          </a:p>
          <a:p>
            <a:r>
              <a:rPr lang="en-GB" dirty="0" smtClean="0"/>
              <a:t>Terraform for setup.</a:t>
            </a:r>
          </a:p>
          <a:p>
            <a:pPr lvl="1"/>
            <a:r>
              <a:rPr lang="en-GB" dirty="0" smtClean="0"/>
              <a:t>This depends on client and complexity.</a:t>
            </a:r>
          </a:p>
          <a:p>
            <a:r>
              <a:rPr lang="en-GB" dirty="0" smtClean="0"/>
              <a:t>Docker Machine for key generation and Docker setup.</a:t>
            </a:r>
          </a:p>
          <a:p>
            <a:pPr lvl="1"/>
            <a:r>
              <a:rPr lang="en-GB" dirty="0" smtClean="0"/>
              <a:t>Allows controlling Docker remotely with shared SSL keys.</a:t>
            </a:r>
          </a:p>
          <a:p>
            <a:r>
              <a:rPr lang="en-GB" dirty="0" smtClean="0"/>
              <a:t>Docker for all services running on servers.</a:t>
            </a:r>
          </a:p>
          <a:p>
            <a:pPr lvl="1"/>
            <a:r>
              <a:rPr lang="en-GB" dirty="0" smtClean="0"/>
              <a:t>Allows me to replicate entire stack locally when developing.</a:t>
            </a:r>
          </a:p>
        </p:txBody>
      </p:sp>
    </p:spTree>
    <p:extLst>
      <p:ext uri="{BB962C8B-B14F-4D97-AF65-F5344CB8AC3E}">
        <p14:creationId xmlns:p14="http://schemas.microsoft.com/office/powerpoint/2010/main" val="11450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Some Interesting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hings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ook </a:t>
            </a:r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8000" dirty="0" smtClean="0">
                <a:latin typeface="Helvetica" charset="0"/>
                <a:ea typeface="Helvetica" charset="0"/>
                <a:cs typeface="Helvetica" charset="0"/>
              </a:rPr>
              <a:t>t</a:t>
            </a:r>
            <a:endParaRPr lang="en-GB" sz="8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0" y="470739"/>
            <a:ext cx="2995347" cy="21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Chaos </a:t>
            </a:r>
            <a:r>
              <a:rPr lang="en-US" dirty="0" smtClean="0"/>
              <a:t>Monkey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Developed by Netflix.</a:t>
            </a:r>
          </a:p>
          <a:p>
            <a:r>
              <a:rPr lang="en-GB" dirty="0" smtClean="0"/>
              <a:t>Will randomly turn off services and servers.</a:t>
            </a:r>
          </a:p>
          <a:p>
            <a:r>
              <a:rPr lang="en-GB" dirty="0" smtClean="0"/>
              <a:t>How sure are you about your failover and high availability.</a:t>
            </a:r>
          </a:p>
          <a:p>
            <a:r>
              <a:rPr lang="en-GB" dirty="0" smtClean="0"/>
              <a:t>If you don’t test you don’t know.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6" y="3725364"/>
            <a:ext cx="4028408" cy="28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Consul, </a:t>
            </a:r>
            <a:r>
              <a:rPr lang="en-GB" dirty="0"/>
              <a:t>e</a:t>
            </a:r>
            <a:r>
              <a:rPr lang="en-GB" dirty="0" smtClean="0"/>
              <a:t>tcd, etc.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Distributed fault tolerant DB.</a:t>
            </a:r>
          </a:p>
          <a:p>
            <a:r>
              <a:rPr lang="en-GB" dirty="0" smtClean="0"/>
              <a:t>Aimed at storing </a:t>
            </a:r>
            <a:r>
              <a:rPr lang="en-GB" dirty="0" err="1" smtClean="0"/>
              <a:t>config</a:t>
            </a:r>
            <a:r>
              <a:rPr lang="en-GB" dirty="0" smtClean="0"/>
              <a:t>.</a:t>
            </a:r>
          </a:p>
          <a:p>
            <a:r>
              <a:rPr lang="en-GB" dirty="0" smtClean="0"/>
              <a:t>Not built to be a database but as a way to store config and system state.</a:t>
            </a:r>
          </a:p>
          <a:p>
            <a:r>
              <a:rPr lang="en-GB" dirty="0" smtClean="0"/>
              <a:t>Tooling to generate </a:t>
            </a:r>
            <a:r>
              <a:rPr lang="en-GB" dirty="0" err="1" smtClean="0"/>
              <a:t>configs</a:t>
            </a:r>
            <a:r>
              <a:rPr lang="en-GB" dirty="0" smtClean="0"/>
              <a:t>:</a:t>
            </a:r>
          </a:p>
          <a:p>
            <a:pPr lvl="1"/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github.com/hashicorp/consul-template</a:t>
            </a:r>
            <a:endParaRPr lang="en-GB" dirty="0" smtClean="0"/>
          </a:p>
          <a:p>
            <a:pPr lvl="1"/>
            <a:r>
              <a:rPr lang="en-GB" dirty="0">
                <a:hlinkClick r:id="rId3"/>
              </a:rPr>
              <a:t>https://www.hashicorp.com/blog/introducing-consul-template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36" y="365125"/>
            <a:ext cx="1958334" cy="1944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28" y="5368036"/>
            <a:ext cx="2913585" cy="10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Hashicorp</a:t>
            </a:r>
            <a:r>
              <a:rPr lang="en-GB" dirty="0" smtClean="0"/>
              <a:t>, again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/>
              <a:t>Centrally secure, store, and tightly control access to secrets across distributed infrastructure and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43" y="3634342"/>
            <a:ext cx="2099354" cy="22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Rundeck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Webased</a:t>
            </a:r>
            <a:r>
              <a:rPr lang="en-US" dirty="0" smtClean="0"/>
              <a:t> workflow and job scheduler.</a:t>
            </a:r>
          </a:p>
          <a:p>
            <a:r>
              <a:rPr lang="en-US" dirty="0" smtClean="0"/>
              <a:t>Can run things like </a:t>
            </a:r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Centralized.</a:t>
            </a:r>
          </a:p>
          <a:p>
            <a:r>
              <a:rPr lang="en-US" dirty="0" smtClean="0"/>
              <a:t>Simple way for DevOps to provide GUI to Developers.</a:t>
            </a:r>
            <a:endParaRPr lang="en-GB" dirty="0" smtClean="0">
              <a:hlinkClick r:id="rId2"/>
            </a:endParaRPr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://rundeck.org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64" y="365125"/>
            <a:ext cx="1702447" cy="170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72" y="1295400"/>
            <a:ext cx="3504605" cy="4833938"/>
          </a:xfrm>
        </p:spPr>
      </p:pic>
    </p:spTree>
    <p:extLst>
      <p:ext uri="{BB962C8B-B14F-4D97-AF65-F5344CB8AC3E}">
        <p14:creationId xmlns:p14="http://schemas.microsoft.com/office/powerpoint/2010/main" val="14152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18" y="1825625"/>
            <a:ext cx="7715138" cy="4351338"/>
          </a:xfrm>
        </p:spPr>
      </p:pic>
    </p:spTree>
    <p:extLst>
      <p:ext uri="{BB962C8B-B14F-4D97-AF65-F5344CB8AC3E}">
        <p14:creationId xmlns:p14="http://schemas.microsoft.com/office/powerpoint/2010/main" val="6070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 smtClean="0"/>
              <a:t>How long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924" y="2111375"/>
            <a:ext cx="5495113" cy="3589338"/>
          </a:xfrm>
        </p:spPr>
        <p:txBody>
          <a:bodyPr/>
          <a:lstStyle/>
          <a:p>
            <a:r>
              <a:rPr lang="en-US" dirty="0" smtClean="0"/>
              <a:t>Provision a new server?</a:t>
            </a:r>
          </a:p>
          <a:p>
            <a:r>
              <a:rPr lang="en-US" dirty="0" smtClean="0"/>
              <a:t>Rebuild all the pieces for a service?</a:t>
            </a:r>
          </a:p>
          <a:p>
            <a:r>
              <a:rPr lang="en-US" dirty="0" smtClean="0"/>
              <a:t>Work out what is on a server?</a:t>
            </a:r>
          </a:p>
          <a:p>
            <a:r>
              <a:rPr lang="en-US" dirty="0" smtClean="0"/>
              <a:t>Rollout updates to everything</a:t>
            </a:r>
            <a:r>
              <a:rPr lang="en-US" dirty="0"/>
              <a:t>?</a:t>
            </a:r>
          </a:p>
          <a:p>
            <a:r>
              <a:rPr lang="en-US" dirty="0" smtClean="0"/>
              <a:t>Roll back a service or server?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60" y="336550"/>
            <a:ext cx="4615040" cy="468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Problem 1: Speed</a:t>
            </a:r>
            <a:r>
              <a:rPr lang="en-GB" dirty="0" smtClean="0">
                <a:latin typeface="Arial Rounded MT Bold" charset="0"/>
                <a:ea typeface="Arial Rounded MT Bold" charset="0"/>
                <a:cs typeface="Arial Rounded MT Bold" charset="0"/>
              </a:rPr>
              <a:t>	</a:t>
            </a:r>
            <a:endParaRPr lang="en-GB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 up servers by hand can take quite a while.</a:t>
            </a:r>
          </a:p>
          <a:p>
            <a:r>
              <a:rPr lang="en-GB" dirty="0" smtClean="0"/>
              <a:t>Deploying new services </a:t>
            </a:r>
          </a:p>
          <a:p>
            <a:pPr lvl="1"/>
            <a:r>
              <a:rPr lang="en-GB" dirty="0" smtClean="0"/>
              <a:t>Slow by hand</a:t>
            </a:r>
          </a:p>
          <a:p>
            <a:pPr lvl="1"/>
            <a:r>
              <a:rPr lang="en-GB" dirty="0" smtClean="0"/>
              <a:t>Error prone</a:t>
            </a:r>
          </a:p>
          <a:p>
            <a:r>
              <a:rPr lang="en-GB" dirty="0" smtClean="0"/>
              <a:t>Takes to long to set up a clean server to quickly test something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01" y="4672584"/>
            <a:ext cx="2758202" cy="19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2: What’s really on the server?</a:t>
            </a:r>
            <a:endParaRPr lang="en-GB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Human memory problems</a:t>
            </a:r>
          </a:p>
          <a:p>
            <a:pPr lvl="1"/>
            <a:r>
              <a:rPr lang="en-GB" dirty="0" smtClean="0"/>
              <a:t>What was on this server again?</a:t>
            </a:r>
          </a:p>
          <a:p>
            <a:r>
              <a:rPr lang="en-GB" dirty="0" smtClean="0"/>
              <a:t>Is live, staging, and testing the same?</a:t>
            </a:r>
          </a:p>
          <a:p>
            <a:r>
              <a:rPr lang="en-GB" dirty="0" smtClean="0"/>
              <a:t>But it worked on the developers/my PC!</a:t>
            </a:r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772" y="3082290"/>
            <a:ext cx="390144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4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2: What’s really on the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server?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Bob’s </a:t>
            </a:r>
            <a:r>
              <a:rPr lang="en-GB" dirty="0" smtClean="0"/>
              <a:t>sick, </a:t>
            </a:r>
            <a:r>
              <a:rPr lang="en-GB" dirty="0"/>
              <a:t>how did he set this </a:t>
            </a:r>
            <a:r>
              <a:rPr lang="en-GB" dirty="0" smtClean="0"/>
              <a:t>up?</a:t>
            </a:r>
            <a:endParaRPr lang="en-GB" dirty="0"/>
          </a:p>
          <a:p>
            <a:pPr lvl="1"/>
            <a:r>
              <a:rPr lang="en-GB" dirty="0"/>
              <a:t>How do I bring new people </a:t>
            </a:r>
            <a:r>
              <a:rPr lang="en-GB" dirty="0" smtClean="0"/>
              <a:t>on? </a:t>
            </a:r>
            <a:r>
              <a:rPr lang="en-GB" dirty="0"/>
              <a:t>(Documentation) </a:t>
            </a:r>
          </a:p>
          <a:p>
            <a:r>
              <a:rPr lang="en-GB" dirty="0"/>
              <a:t>We are error prone</a:t>
            </a:r>
          </a:p>
          <a:p>
            <a:pPr lvl="1"/>
            <a:r>
              <a:rPr lang="en-GB" dirty="0"/>
              <a:t>PC’s only ever do what we tell them.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2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Problem 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3: What Changed?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was changed?</a:t>
            </a:r>
          </a:p>
          <a:p>
            <a:r>
              <a:rPr lang="en-GB" dirty="0" smtClean="0"/>
              <a:t>When was it changed?</a:t>
            </a:r>
          </a:p>
          <a:p>
            <a:r>
              <a:rPr lang="en-GB" dirty="0" smtClean="0"/>
              <a:t>Can I prove either of these?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70" y="3291840"/>
            <a:ext cx="4041458" cy="215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1522</TotalTime>
  <Words>1543</Words>
  <Application>Microsoft Macintosh PowerPoint</Application>
  <PresentationFormat>Widescreen</PresentationFormat>
  <Paragraphs>229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Rounded MT Bold</vt:lpstr>
      <vt:lpstr>Calibri</vt:lpstr>
      <vt:lpstr>Corbel</vt:lpstr>
      <vt:lpstr>Helvetica</vt:lpstr>
      <vt:lpstr>Mangal</vt:lpstr>
      <vt:lpstr>Wingdings</vt:lpstr>
      <vt:lpstr>Depth</vt:lpstr>
      <vt:lpstr>Infrastructure as Code</vt:lpstr>
      <vt:lpstr>Hi I’m Tim</vt:lpstr>
      <vt:lpstr>Quick Survey</vt:lpstr>
      <vt:lpstr>First, what are the problems?</vt:lpstr>
      <vt:lpstr>How long…</vt:lpstr>
      <vt:lpstr>Problem 1: Speed </vt:lpstr>
      <vt:lpstr>Problem 2: What’s really on the server?</vt:lpstr>
      <vt:lpstr>Problem 2: What’s really on the server?</vt:lpstr>
      <vt:lpstr>Problem 3: What Changed?</vt:lpstr>
      <vt:lpstr>Problem 4: Repeatability</vt:lpstr>
      <vt:lpstr>Bad patterns</vt:lpstr>
      <vt:lpstr>Bad patterns</vt:lpstr>
      <vt:lpstr>Better patterns to solve these</vt:lpstr>
      <vt:lpstr>Better patterns to solve these</vt:lpstr>
      <vt:lpstr>But how do we do this?</vt:lpstr>
      <vt:lpstr>But how do we do this?</vt:lpstr>
      <vt:lpstr>But how do we do this?</vt:lpstr>
      <vt:lpstr>These look strangely similar</vt:lpstr>
      <vt:lpstr>How do we do this practically?</vt:lpstr>
      <vt:lpstr>Step 1:Definition Files</vt:lpstr>
      <vt:lpstr>Use Definition Files</vt:lpstr>
      <vt:lpstr>Cattle not pets</vt:lpstr>
      <vt:lpstr>Stop doing things by hand</vt:lpstr>
      <vt:lpstr>Bonus outcome: Documentation</vt:lpstr>
      <vt:lpstr>Version All The Things!!!</vt:lpstr>
      <vt:lpstr>Continuous Deployment and Testing</vt:lpstr>
      <vt:lpstr>Run It Often</vt:lpstr>
      <vt:lpstr>Step 2: Build The Whole Server</vt:lpstr>
      <vt:lpstr>Use Definition Files for Everything!</vt:lpstr>
      <vt:lpstr>Packer</vt:lpstr>
      <vt:lpstr>Step 3: Automate System Deployment</vt:lpstr>
      <vt:lpstr>Terraform</vt:lpstr>
      <vt:lpstr>Terraform</vt:lpstr>
      <vt:lpstr>Terraform</vt:lpstr>
      <vt:lpstr>Terraform</vt:lpstr>
      <vt:lpstr>Step 4: Containerize Your Applications</vt:lpstr>
      <vt:lpstr>Container Advantages</vt:lpstr>
      <vt:lpstr>Container Advantages</vt:lpstr>
      <vt:lpstr>What things aren’t dealt with?</vt:lpstr>
      <vt:lpstr>Data Not With Server</vt:lpstr>
      <vt:lpstr>My Current Pattern</vt:lpstr>
      <vt:lpstr>My Current Pattern</vt:lpstr>
      <vt:lpstr>Some Interesting Things To Look At</vt:lpstr>
      <vt:lpstr>Chaos Monkey</vt:lpstr>
      <vt:lpstr>Consul, etcd, etc.</vt:lpstr>
      <vt:lpstr>Vault</vt:lpstr>
      <vt:lpstr>Rundeck</vt:lpstr>
      <vt:lpstr>Questions?</vt:lpstr>
      <vt:lpstr>Thanks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as Code</dc:title>
  <dc:creator>Tim Haak</dc:creator>
  <cp:lastModifiedBy>Tim Haak</cp:lastModifiedBy>
  <cp:revision>36</cp:revision>
  <dcterms:created xsi:type="dcterms:W3CDTF">2017-03-22T10:35:39Z</dcterms:created>
  <dcterms:modified xsi:type="dcterms:W3CDTF">2017-04-06T17:09:54Z</dcterms:modified>
</cp:coreProperties>
</file>